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57" r:id="rId2"/>
    <p:sldId id="301" r:id="rId3"/>
    <p:sldId id="5054" r:id="rId4"/>
    <p:sldId id="260" r:id="rId5"/>
    <p:sldId id="362" r:id="rId6"/>
    <p:sldId id="366" r:id="rId7"/>
    <p:sldId id="2076137120" r:id="rId8"/>
    <p:sldId id="2076137122" r:id="rId9"/>
    <p:sldId id="2076137121" r:id="rId10"/>
    <p:sldId id="2076137124" r:id="rId11"/>
    <p:sldId id="2076137125" r:id="rId12"/>
    <p:sldId id="2076137126" r:id="rId13"/>
    <p:sldId id="2076137127" r:id="rId14"/>
    <p:sldId id="263" r:id="rId15"/>
    <p:sldId id="5041" r:id="rId16"/>
    <p:sldId id="4971" r:id="rId17"/>
    <p:sldId id="2076137129" r:id="rId18"/>
    <p:sldId id="2076137128" r:id="rId19"/>
    <p:sldId id="2076137130" r:id="rId20"/>
    <p:sldId id="4973" r:id="rId21"/>
    <p:sldId id="4974" r:id="rId22"/>
    <p:sldId id="5040" r:id="rId23"/>
    <p:sldId id="5042" r:id="rId24"/>
    <p:sldId id="266" r:id="rId25"/>
    <p:sldId id="5044" r:id="rId26"/>
    <p:sldId id="5045" r:id="rId27"/>
    <p:sldId id="5046" r:id="rId28"/>
    <p:sldId id="5047" r:id="rId29"/>
    <p:sldId id="5048" r:id="rId30"/>
    <p:sldId id="369" r:id="rId31"/>
    <p:sldId id="5043" r:id="rId32"/>
    <p:sldId id="370" r:id="rId33"/>
    <p:sldId id="4965" r:id="rId34"/>
    <p:sldId id="2076137132" r:id="rId35"/>
    <p:sldId id="2076137133" r:id="rId36"/>
    <p:sldId id="2076137131" r:id="rId37"/>
    <p:sldId id="265" r:id="rId38"/>
    <p:sldId id="5033" r:id="rId39"/>
    <p:sldId id="5034" r:id="rId40"/>
    <p:sldId id="4961" r:id="rId41"/>
    <p:sldId id="5030" r:id="rId42"/>
    <p:sldId id="4967" r:id="rId43"/>
    <p:sldId id="4966" r:id="rId44"/>
    <p:sldId id="4975" r:id="rId45"/>
    <p:sldId id="4976" r:id="rId46"/>
    <p:sldId id="5031" r:id="rId47"/>
    <p:sldId id="5035" r:id="rId48"/>
    <p:sldId id="4969" r:id="rId49"/>
    <p:sldId id="4955" r:id="rId50"/>
    <p:sldId id="4953" r:id="rId51"/>
    <p:sldId id="4956" r:id="rId52"/>
    <p:sldId id="4970" r:id="rId53"/>
    <p:sldId id="4968" r:id="rId54"/>
    <p:sldId id="4960" r:id="rId55"/>
    <p:sldId id="4959" r:id="rId56"/>
    <p:sldId id="5032" r:id="rId57"/>
    <p:sldId id="5050" r:id="rId58"/>
    <p:sldId id="5049" r:id="rId59"/>
    <p:sldId id="264" r:id="rId60"/>
    <p:sldId id="5053" r:id="rId61"/>
    <p:sldId id="5020" r:id="rId62"/>
    <p:sldId id="5051" r:id="rId63"/>
    <p:sldId id="5052" r:id="rId64"/>
    <p:sldId id="4950" r:id="rId65"/>
    <p:sldId id="4926" r:id="rId66"/>
    <p:sldId id="4928" r:id="rId67"/>
    <p:sldId id="4929" r:id="rId68"/>
    <p:sldId id="4930" r:id="rId69"/>
    <p:sldId id="4931" r:id="rId70"/>
    <p:sldId id="4932" r:id="rId71"/>
    <p:sldId id="4933" r:id="rId72"/>
    <p:sldId id="4991" r:id="rId73"/>
    <p:sldId id="5027" r:id="rId74"/>
    <p:sldId id="4992" r:id="rId75"/>
    <p:sldId id="4993" r:id="rId76"/>
    <p:sldId id="4994" r:id="rId77"/>
    <p:sldId id="4995" r:id="rId78"/>
    <p:sldId id="4996" r:id="rId79"/>
    <p:sldId id="4997" r:id="rId80"/>
    <p:sldId id="4998" r:id="rId81"/>
    <p:sldId id="4999" r:id="rId8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5054"/>
            <p14:sldId id="260"/>
            <p14:sldId id="362"/>
            <p14:sldId id="366"/>
            <p14:sldId id="2076137120"/>
            <p14:sldId id="2076137122"/>
            <p14:sldId id="2076137121"/>
            <p14:sldId id="2076137124"/>
            <p14:sldId id="2076137125"/>
            <p14:sldId id="2076137126"/>
            <p14:sldId id="2076137127"/>
          </p14:sldIdLst>
        </p14:section>
        <p14:section name="DAY 1" id="{53B3C7C3-4ADF-4046-B477-9F8F4D7B9720}">
          <p14:sldIdLst>
            <p14:sldId id="263"/>
            <p14:sldId id="5041"/>
            <p14:sldId id="4971"/>
            <p14:sldId id="2076137129"/>
            <p14:sldId id="2076137128"/>
            <p14:sldId id="2076137130"/>
            <p14:sldId id="4973"/>
            <p14:sldId id="4974"/>
            <p14:sldId id="5040"/>
            <p14:sldId id="5042"/>
            <p14:sldId id="266"/>
            <p14:sldId id="5044"/>
            <p14:sldId id="5045"/>
            <p14:sldId id="5046"/>
            <p14:sldId id="5047"/>
            <p14:sldId id="5048"/>
            <p14:sldId id="369"/>
            <p14:sldId id="5043"/>
            <p14:sldId id="370"/>
            <p14:sldId id="4965"/>
            <p14:sldId id="2076137132"/>
            <p14:sldId id="2076137133"/>
            <p14:sldId id="2076137131"/>
          </p14:sldIdLst>
        </p14:section>
        <p14:section name="DAY 2" id="{65B9012F-2D0B-4648-A424-2E2CD0B3D7EF}">
          <p14:sldIdLst>
            <p14:sldId id="265"/>
            <p14:sldId id="5033"/>
            <p14:sldId id="5034"/>
            <p14:sldId id="4961"/>
            <p14:sldId id="5030"/>
            <p14:sldId id="4967"/>
            <p14:sldId id="4966"/>
            <p14:sldId id="4975"/>
            <p14:sldId id="4976"/>
            <p14:sldId id="5031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32"/>
            <p14:sldId id="5050"/>
            <p14:sldId id="5049"/>
            <p14:sldId id="264"/>
            <p14:sldId id="5053"/>
            <p14:sldId id="5020"/>
            <p14:sldId id="5051"/>
            <p14:sldId id="5052"/>
          </p14:sldIdLst>
        </p14:section>
        <p14:section name="ENDING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65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702" y="1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1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98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31807/fwd__bubble_hand_drawn-by-rejon-177666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AZ-304: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AZ-304 Changes: May 25, 2021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7A3408-3486-4B94-A3BC-B598898BD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795" y="577849"/>
            <a:ext cx="5630409" cy="441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Certification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ACBC2-3C47-7444-B18C-2E58223F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098550"/>
            <a:ext cx="81915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853DA-58BA-3146-94B4-F4027B3B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108" y="4180857"/>
            <a:ext cx="4387783" cy="824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CC04AB-B907-446F-BA52-6B5D5B8AAACE}"/>
              </a:ext>
            </a:extLst>
          </p:cNvPr>
          <p:cNvSpPr txBox="1"/>
          <p:nvPr/>
        </p:nvSpPr>
        <p:spPr>
          <a:xfrm>
            <a:off x="3365500" y="1739701"/>
            <a:ext cx="700833" cy="279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AZ-303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90396-CDF5-4C35-BBB9-143B5A472567}"/>
              </a:ext>
            </a:extLst>
          </p:cNvPr>
          <p:cNvSpPr txBox="1"/>
          <p:nvPr/>
        </p:nvSpPr>
        <p:spPr>
          <a:xfrm>
            <a:off x="3365500" y="2921941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AZ-304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E0D9F-6F74-4259-8841-4CD13877130A}"/>
              </a:ext>
            </a:extLst>
          </p:cNvPr>
          <p:cNvSpPr txBox="1"/>
          <p:nvPr/>
        </p:nvSpPr>
        <p:spPr>
          <a:xfrm>
            <a:off x="3877516" y="4398451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99773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BF939-36E3-4BA1-A77A-D38D9F6FF24A}"/>
              </a:ext>
            </a:extLst>
          </p:cNvPr>
          <p:cNvSpPr txBox="1"/>
          <p:nvPr/>
        </p:nvSpPr>
        <p:spPr>
          <a:xfrm>
            <a:off x="1984693" y="3996956"/>
            <a:ext cx="225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Content</a:t>
            </a:r>
            <a:br>
              <a:rPr lang="en-US" sz="1600" dirty="0"/>
            </a:br>
            <a:r>
              <a:rPr lang="en-US" sz="1600" dirty="0"/>
              <a:t>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6DBB8E-767E-4312-9CDC-75A2F3C9296E}"/>
              </a:ext>
            </a:extLst>
          </p:cNvPr>
          <p:cNvSpPr txBox="1"/>
          <p:nvPr/>
        </p:nvSpPr>
        <p:spPr>
          <a:xfrm>
            <a:off x="3554290" y="4504912"/>
            <a:ext cx="1879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Practical</a:t>
            </a:r>
            <a:br>
              <a:rPr lang="en-US" sz="1600" dirty="0"/>
            </a:br>
            <a:r>
              <a:rPr lang="en-US" sz="1600" dirty="0"/>
              <a:t>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F8D2C-82FC-4CE9-B939-36D576E0FA2E}"/>
              </a:ext>
            </a:extLst>
          </p:cNvPr>
          <p:cNvSpPr txBox="1"/>
          <p:nvPr/>
        </p:nvSpPr>
        <p:spPr>
          <a:xfrm>
            <a:off x="5057050" y="3971431"/>
            <a:ext cx="187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Test-taking</a:t>
            </a:r>
            <a:br>
              <a:rPr lang="en-US" sz="1600" dirty="0"/>
            </a:br>
            <a:r>
              <a:rPr lang="en-US" sz="1600" dirty="0"/>
              <a:t>skills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9AF920-F53B-45BE-A250-2E52E5B10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00541" y="879681"/>
            <a:ext cx="3449130" cy="37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443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358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7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6"/>
            <a:ext cx="3590636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Authorization and Governance</a:t>
            </a:r>
          </a:p>
        </p:txBody>
      </p:sp>
    </p:spTree>
    <p:extLst>
      <p:ext uri="{BB962C8B-B14F-4D97-AF65-F5344CB8AC3E}">
        <p14:creationId xmlns:p14="http://schemas.microsoft.com/office/powerpoint/2010/main" val="1698821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386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367751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Diagnostics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BF2A8DBA-6F3A-4D56-B6A4-371D02D9A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95" y="610095"/>
            <a:ext cx="7355943" cy="40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499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885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31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Identity and Security Design</a:t>
            </a:r>
          </a:p>
          <a:p>
            <a:r>
              <a:rPr lang="en-US" dirty="0"/>
              <a:t>Storage Data Design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3661662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5472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15105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449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88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275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051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 and Disaster Recovery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72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523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58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Business Continuity Design</a:t>
            </a:r>
          </a:p>
          <a:p>
            <a:r>
              <a:rPr lang="en-US" dirty="0"/>
              <a:t>Infrastructure Design</a:t>
            </a:r>
          </a:p>
          <a:p>
            <a:r>
              <a:rPr lang="en-US" dirty="0"/>
              <a:t>Monitoring Design</a:t>
            </a:r>
          </a:p>
          <a:p>
            <a:r>
              <a:rPr lang="en-US" dirty="0"/>
              <a:t>Exam AZ-304 strategy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625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Compute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82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060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351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8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7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3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2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timw.info/az304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60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93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513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194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939886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2231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867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Architecture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21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move quickly and assume intermediate-level Azure skills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0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AZ-304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8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6999</TotalTime>
  <Words>499</Words>
  <Application>Microsoft Office PowerPoint</Application>
  <PresentationFormat>On-screen Show (16:9)</PresentationFormat>
  <Paragraphs>156</Paragraphs>
  <Slides>81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AZ-304: Microsoft Azure Architect Design Crash Course</vt:lpstr>
      <vt:lpstr>Tim Warner</vt:lpstr>
      <vt:lpstr>Day 1 of 2 Agenda</vt:lpstr>
      <vt:lpstr>Day 2 of 2 Agenda</vt:lpstr>
      <vt:lpstr>Course Materials</vt:lpstr>
      <vt:lpstr>A Different Kind of Training</vt:lpstr>
      <vt:lpstr>Session Recordings</vt:lpstr>
      <vt:lpstr>Session Recordings</vt:lpstr>
      <vt:lpstr>Session Recordings</vt:lpstr>
      <vt:lpstr>AZ-304 Changes: May 25, 2021</vt:lpstr>
      <vt:lpstr>Azure Architect Certification</vt:lpstr>
      <vt:lpstr> </vt:lpstr>
      <vt:lpstr>Thank you!</vt:lpstr>
      <vt:lpstr>Authentication </vt:lpstr>
      <vt:lpstr>Tenant vs. Subscription</vt:lpstr>
      <vt:lpstr>Hybrid Identity</vt:lpstr>
      <vt:lpstr>Azure AD B2C</vt:lpstr>
      <vt:lpstr>Azure AD Domain Services</vt:lpstr>
      <vt:lpstr>Azure Data Box</vt:lpstr>
      <vt:lpstr>Pass-through Authentication</vt:lpstr>
      <vt:lpstr>Seamless Single Sign-on</vt:lpstr>
      <vt:lpstr>Authorization and Governance</vt:lpstr>
      <vt:lpstr>Azure Management Scopes</vt:lpstr>
      <vt:lpstr>Azure Storage </vt:lpstr>
      <vt:lpstr>Data Pipelines</vt:lpstr>
      <vt:lpstr>Monitoring</vt:lpstr>
      <vt:lpstr>Azure Diagnostics</vt:lpstr>
      <vt:lpstr>Log Analytics</vt:lpstr>
      <vt:lpstr>Sentinel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Azure Monitor</vt:lpstr>
      <vt:lpstr>Migration and Disaster Recovery </vt:lpstr>
      <vt:lpstr>Azure Backup</vt:lpstr>
      <vt:lpstr>Azure Site Recovery</vt:lpstr>
      <vt:lpstr>Azure Migrate</vt:lpstr>
      <vt:lpstr>Azure Compute </vt:lpstr>
      <vt:lpstr>VM Scale Sets</vt:lpstr>
      <vt:lpstr>Windows Virtual Desktop (WVD)</vt:lpstr>
      <vt:lpstr>Availability Set</vt:lpstr>
      <vt:lpstr>Availability Zone</vt:lpstr>
      <vt:lpstr>Load Balancing 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Containers</vt:lpstr>
      <vt:lpstr>Docker Container Lifecycle</vt:lpstr>
      <vt:lpstr>AKS</vt:lpstr>
      <vt:lpstr>App Architecture 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AZ-304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151</cp:revision>
  <dcterms:created xsi:type="dcterms:W3CDTF">2015-09-28T19:52:00Z</dcterms:created>
  <dcterms:modified xsi:type="dcterms:W3CDTF">2021-05-25T13:49:33Z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